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91" r:id="rId4"/>
    <p:sldId id="287" r:id="rId5"/>
    <p:sldId id="290" r:id="rId6"/>
    <p:sldId id="286" r:id="rId7"/>
    <p:sldId id="289" r:id="rId8"/>
    <p:sldId id="28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02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4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5qsgEgjsIk" TargetMode="External"/><Relationship Id="rId6" Type="http://schemas.openxmlformats.org/officeDocument/2006/relationships/image" Target="../media/image9.jpeg"/><Relationship Id="rId5" Type="http://schemas.openxmlformats.org/officeDocument/2006/relationships/hyperlink" Target="https://youtu.be/y7HuoNy491w" TargetMode="External"/><Relationship Id="rId4" Type="http://schemas.openxmlformats.org/officeDocument/2006/relationships/hyperlink" Target="https://youtu.be/S5qsgEgjs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Buffer Zones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Filtering out excess nutrients.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55" y="155642"/>
            <a:ext cx="5879833" cy="3307406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7473820" y="3476713"/>
            <a:ext cx="4633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Photo courtesy of the Iowa Agriculture Water Alliance and the Iowa Soybean Association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34019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buffer zones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636507" cy="4443046"/>
          </a:xfrm>
        </p:spPr>
        <p:txBody>
          <a:bodyPr/>
          <a:lstStyle/>
          <a:p>
            <a:pPr lvl="0"/>
            <a:r>
              <a:rPr lang="en-US" b="1" dirty="0"/>
              <a:t>Saturated Buffer:</a:t>
            </a:r>
            <a:r>
              <a:rPr lang="en-US" dirty="0"/>
              <a:t> allow nutrients to be removed by redistributing tile water into the riparian buffer soil profile before reaching the stream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983" y="3032653"/>
            <a:ext cx="7800862" cy="3052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34019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5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buffer zones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0238"/>
            <a:ext cx="8636507" cy="515640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/>
              <a:t>Saturated Buffer: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Water level control structure is installed near the outlet of a tile line, within or immediately adjacent to an existing stream buffer. </a:t>
            </a:r>
          </a:p>
          <a:p>
            <a:pPr fontAlgn="base"/>
            <a:r>
              <a:rPr lang="en-US" dirty="0"/>
              <a:t>A portion of the water is diverted into a tile line parallel to the stream and within the buffer. </a:t>
            </a:r>
          </a:p>
          <a:p>
            <a:pPr fontAlgn="base"/>
            <a:r>
              <a:rPr lang="en-US" dirty="0"/>
              <a:t>Excess nitrate in the tile flow is converted to harmless nitrogen gas in the soil of the stream buffer due to organic matter and low oxygen.</a:t>
            </a:r>
          </a:p>
          <a:p>
            <a:pPr fontAlgn="base"/>
            <a:r>
              <a:rPr lang="en-US" dirty="0"/>
              <a:t>Advantages include: </a:t>
            </a:r>
          </a:p>
          <a:p>
            <a:pPr lvl="1" fontAlgn="base"/>
            <a:r>
              <a:rPr lang="en-US" dirty="0"/>
              <a:t>low maintenance, </a:t>
            </a:r>
          </a:p>
          <a:p>
            <a:pPr lvl="1" fontAlgn="base"/>
            <a:r>
              <a:rPr lang="en-US" dirty="0"/>
              <a:t>simple to install </a:t>
            </a:r>
          </a:p>
          <a:p>
            <a:pPr lvl="1" fontAlgn="base"/>
            <a:r>
              <a:rPr lang="en-US" dirty="0"/>
              <a:t>reasonable cost. </a:t>
            </a:r>
          </a:p>
          <a:p>
            <a:pPr fontAlgn="base"/>
            <a:r>
              <a:rPr lang="en-US" dirty="0"/>
              <a:t>Challenges include: </a:t>
            </a:r>
          </a:p>
          <a:p>
            <a:pPr lvl="1" fontAlgn="base"/>
            <a:r>
              <a:rPr lang="en-US" dirty="0"/>
              <a:t>site specific soil investigations are required; </a:t>
            </a:r>
          </a:p>
          <a:p>
            <a:pPr lvl="1" fontAlgn="base"/>
            <a:r>
              <a:rPr lang="en-US" dirty="0"/>
              <a:t>interim practice standard complicates within CRP areas; </a:t>
            </a:r>
          </a:p>
          <a:p>
            <a:pPr lvl="1" fontAlgn="base"/>
            <a:r>
              <a:rPr lang="en-US" dirty="0"/>
              <a:t>very few people have experience with site assessment, design, and installation; </a:t>
            </a:r>
          </a:p>
          <a:p>
            <a:pPr lvl="1" fontAlgn="base"/>
            <a:r>
              <a:rPr lang="en-US" dirty="0"/>
              <a:t>a buffer of perennial vegetation is needed. </a:t>
            </a:r>
          </a:p>
          <a:p>
            <a:pPr lvl="1" fontAlgn="base"/>
            <a:r>
              <a:rPr lang="en-US" dirty="0"/>
              <a:t>must assure impacts of impeded drainage on the cropland upstream are minimal and that streambank soils will remain stable with prolonged saturation.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34019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4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buffer zones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3590871" cy="4443046"/>
          </a:xfrm>
        </p:spPr>
        <p:txBody>
          <a:bodyPr/>
          <a:lstStyle/>
          <a:p>
            <a:pPr lvl="0"/>
            <a:r>
              <a:rPr lang="en-US" b="1" dirty="0"/>
              <a:t>Prairie Strips:</a:t>
            </a:r>
            <a:r>
              <a:rPr lang="en-US" dirty="0"/>
              <a:t> Buffer strips of native prairie grasses placed on the contour in crop fields, combined with filter strips of prairie grass strategically placed where runoff leaves the field.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9711"/>
          <a:stretch/>
        </p:blipFill>
        <p:spPr>
          <a:xfrm>
            <a:off x="6556443" y="3669464"/>
            <a:ext cx="5342480" cy="241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443" y="1714698"/>
            <a:ext cx="5342480" cy="172616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6505731" y="6113080"/>
            <a:ext cx="3431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Photo courtesy of the Iowa Agriculture Water Alliance and the Iowa Soybean Association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34019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5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buffer zones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31523"/>
            <a:ext cx="8915400" cy="4845123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Prairie Strips:</a:t>
            </a:r>
            <a:r>
              <a:rPr lang="en-US" dirty="0"/>
              <a:t> results in large improvements in runoff water quality with only a small (~10%) portion of the field taken out of row crop production.</a:t>
            </a:r>
          </a:p>
          <a:p>
            <a:pPr fontAlgn="base"/>
            <a:r>
              <a:rPr lang="en-US" dirty="0"/>
              <a:t>Iowa State University data has shown that returning only a small fraction of cropland to deep rooted, native prairie plants with stiff, upright stems can dramatically reduce soil erosion by 95%, </a:t>
            </a:r>
          </a:p>
          <a:p>
            <a:pPr fontAlgn="base"/>
            <a:r>
              <a:rPr lang="en-US" dirty="0"/>
              <a:t>Reduces losses of nitrogen by 85% and phosphorus by 90% in surface runoff. </a:t>
            </a:r>
          </a:p>
          <a:p>
            <a:pPr fontAlgn="base"/>
            <a:r>
              <a:rPr lang="en-US" dirty="0"/>
              <a:t>Stiff-stemmed native grasses provide greater water quality benefits than non-native grasses like smooth </a:t>
            </a:r>
            <a:r>
              <a:rPr lang="en-US" dirty="0" err="1"/>
              <a:t>bromegrass</a:t>
            </a:r>
            <a:r>
              <a:rPr lang="en-US" dirty="0"/>
              <a:t> because the native grasses are much less likely to lay flat when there is runoff.</a:t>
            </a:r>
          </a:p>
          <a:p>
            <a:pPr fontAlgn="base"/>
            <a:r>
              <a:rPr lang="en-US" dirty="0"/>
              <a:t>Small prairie areas can provide important habitat for pollinators and at-risk species. </a:t>
            </a:r>
          </a:p>
          <a:p>
            <a:pPr fontAlgn="base"/>
            <a:r>
              <a:rPr lang="en-US" dirty="0"/>
              <a:t>No negative impacts on crop yield. </a:t>
            </a:r>
          </a:p>
          <a:p>
            <a:pPr fontAlgn="base"/>
            <a:r>
              <a:rPr lang="en-US" dirty="0"/>
              <a:t>Can potentially be enrolled in programs such as CRP to receive rental payments and to help with the cost of the seed mixes.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34019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0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buffer zones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389471" cy="1251626"/>
          </a:xfrm>
        </p:spPr>
        <p:txBody>
          <a:bodyPr/>
          <a:lstStyle/>
          <a:p>
            <a:pPr lvl="0"/>
            <a:r>
              <a:rPr lang="en-US" b="1" dirty="0"/>
              <a:t>Stream Buffers:</a:t>
            </a:r>
            <a:r>
              <a:rPr lang="en-US" dirty="0"/>
              <a:t> Buffers are grassy or native vegetation adjacent to streams that trap sediment from surface runoff.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157473"/>
            <a:ext cx="8573311" cy="2973230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2589212" y="6137281"/>
            <a:ext cx="49032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Photo courtesy of the Iowa Agriculture Water Alliance and the Iowa Soybean Association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34019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buffer zones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92613"/>
            <a:ext cx="8389471" cy="472764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1" dirty="0"/>
              <a:t>Stream buffers:</a:t>
            </a:r>
          </a:p>
          <a:p>
            <a:pPr lvl="1" fontAlgn="base"/>
            <a:r>
              <a:rPr lang="en-US" dirty="0"/>
              <a:t>reduce phosphorus entering a waterway, </a:t>
            </a:r>
          </a:p>
          <a:p>
            <a:pPr lvl="1" fontAlgn="base"/>
            <a:r>
              <a:rPr lang="en-US" dirty="0"/>
              <a:t>filter nitrogen as it moves in groundwater through the soil, </a:t>
            </a:r>
          </a:p>
          <a:p>
            <a:pPr lvl="1" fontAlgn="base"/>
            <a:r>
              <a:rPr lang="en-US" dirty="0"/>
              <a:t>stabilize stream banks and provides habitat for wildlife.</a:t>
            </a:r>
          </a:p>
          <a:p>
            <a:pPr fontAlgn="base"/>
            <a:r>
              <a:rPr lang="en-US" dirty="0"/>
              <a:t>AKA: riparian buffer strips and filter strips. </a:t>
            </a:r>
          </a:p>
          <a:p>
            <a:pPr fontAlgn="base"/>
            <a:r>
              <a:rPr lang="en-US" dirty="0"/>
              <a:t>Areas surrounding water sources that have been taken out of agricultural production. </a:t>
            </a:r>
          </a:p>
          <a:p>
            <a:pPr fontAlgn="base"/>
            <a:r>
              <a:rPr lang="en-US" dirty="0"/>
              <a:t>Planted with a variety of grasses, shrubs and/or trees that help improve water quality. </a:t>
            </a:r>
          </a:p>
          <a:p>
            <a:pPr fontAlgn="base"/>
            <a:r>
              <a:rPr lang="en-US" dirty="0"/>
              <a:t>Primary benefit: trap soil and phosphorus in surface runoff before it reaches a stream or river.</a:t>
            </a:r>
          </a:p>
          <a:p>
            <a:pPr fontAlgn="base"/>
            <a:r>
              <a:rPr lang="en-US" dirty="0"/>
              <a:t>Soil erosion must be well controlled on the land draining toward the stream buffer. </a:t>
            </a:r>
          </a:p>
          <a:p>
            <a:pPr fontAlgn="base"/>
            <a:r>
              <a:rPr lang="en-US" dirty="0"/>
              <a:t>Uniform buffer is preferred by many producers for ease of installation</a:t>
            </a:r>
          </a:p>
          <a:p>
            <a:pPr fontAlgn="base"/>
            <a:r>
              <a:rPr lang="en-US" dirty="0"/>
              <a:t>Varying the width of the stream buffer based on the amount of runoff that enters each section is more effective.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34019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5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buffer zones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340197"/>
            <a:ext cx="839257" cy="5089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52789"/>
            <a:ext cx="2449716" cy="4065864"/>
          </a:xfrm>
        </p:spPr>
        <p:txBody>
          <a:bodyPr/>
          <a:lstStyle/>
          <a:p>
            <a:pPr lvl="0"/>
            <a:r>
              <a:rPr lang="en-US" b="1" dirty="0"/>
              <a:t>Grassed Waterway: </a:t>
            </a:r>
            <a:r>
              <a:rPr lang="en-US" dirty="0"/>
              <a:t>Areas within fields that are maintained in grass to address areas of concentrated water flow.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1"/>
          <a:stretch/>
        </p:blipFill>
        <p:spPr>
          <a:xfrm>
            <a:off x="5310997" y="1752789"/>
            <a:ext cx="6796391" cy="411298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310997" y="5886113"/>
            <a:ext cx="447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Photo courtesy of the Iowa Agriculture Water Alliance and the Iowa Soybean Association</a:t>
            </a:r>
          </a:p>
        </p:txBody>
      </p:sp>
    </p:spTree>
    <p:extLst>
      <p:ext uri="{BB962C8B-B14F-4D97-AF65-F5344CB8AC3E}">
        <p14:creationId xmlns:p14="http://schemas.microsoft.com/office/powerpoint/2010/main" val="332452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Grassed waterway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2925" y="6344066"/>
            <a:ext cx="7236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4"/>
              </a:rPr>
              <a:t>https://youtu.be/S5qsgEgjsIk</a:t>
            </a:r>
            <a:r>
              <a:rPr lang="en-US" dirty="0"/>
              <a:t>  or </a:t>
            </a:r>
            <a:r>
              <a:rPr lang="en-US" dirty="0">
                <a:hlinkClick r:id="rId5"/>
              </a:rPr>
              <a:t>https://youtu.be/y7HuoNy491w</a:t>
            </a:r>
            <a:r>
              <a:rPr lang="en-US" dirty="0"/>
              <a:t> </a:t>
            </a:r>
          </a:p>
        </p:txBody>
      </p:sp>
      <p:pic>
        <p:nvPicPr>
          <p:cNvPr id="5" name="S5qsgEgjsI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92925" y="1552783"/>
            <a:ext cx="7990769" cy="4494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34019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62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874</TotalTime>
  <Words>622</Words>
  <Application>Microsoft Office PowerPoint</Application>
  <PresentationFormat>Widescreen</PresentationFormat>
  <Paragraphs>51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Buffer Zones</vt:lpstr>
      <vt:lpstr>Types of buffer zones</vt:lpstr>
      <vt:lpstr>Types of buffer zones</vt:lpstr>
      <vt:lpstr>Types of buffer zones</vt:lpstr>
      <vt:lpstr>Types of buffer zones</vt:lpstr>
      <vt:lpstr>Types of buffer zones</vt:lpstr>
      <vt:lpstr>Types of buffer zones</vt:lpstr>
      <vt:lpstr>Types of buffer zones</vt:lpstr>
      <vt:lpstr>Grassed waterway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Will Fett</dc:creator>
  <cp:lastModifiedBy>Will Fett</cp:lastModifiedBy>
  <cp:revision>42</cp:revision>
  <dcterms:created xsi:type="dcterms:W3CDTF">2017-03-15T15:26:13Z</dcterms:created>
  <dcterms:modified xsi:type="dcterms:W3CDTF">2017-05-04T14:39:32Z</dcterms:modified>
</cp:coreProperties>
</file>